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8" r:id="rId8"/>
    <p:sldId id="266" r:id="rId9"/>
    <p:sldId id="269" r:id="rId10"/>
    <p:sldId id="262" r:id="rId11"/>
    <p:sldId id="270" r:id="rId12"/>
    <p:sldId id="263" r:id="rId13"/>
    <p:sldId id="271" r:id="rId14"/>
    <p:sldId id="261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1650-57BE-45C0-836E-974702391E5B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4377-97EE-424C-8047-59CFED398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1650-57BE-45C0-836E-974702391E5B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4377-97EE-424C-8047-59CFED398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1650-57BE-45C0-836E-974702391E5B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4377-97EE-424C-8047-59CFED398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1650-57BE-45C0-836E-974702391E5B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4377-97EE-424C-8047-59CFED398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1650-57BE-45C0-836E-974702391E5B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4377-97EE-424C-8047-59CFED398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1650-57BE-45C0-836E-974702391E5B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4377-97EE-424C-8047-59CFED398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1650-57BE-45C0-836E-974702391E5B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4377-97EE-424C-8047-59CFED398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1650-57BE-45C0-836E-974702391E5B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4377-97EE-424C-8047-59CFED398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1650-57BE-45C0-836E-974702391E5B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4377-97EE-424C-8047-59CFED398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1650-57BE-45C0-836E-974702391E5B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4377-97EE-424C-8047-59CFED398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1650-57BE-45C0-836E-974702391E5B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4377-97EE-424C-8047-59CFED398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51650-57BE-45C0-836E-974702391E5B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24377-97EE-424C-8047-59CFED398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941168"/>
            <a:ext cx="7772400" cy="1470025"/>
          </a:xfrm>
        </p:spPr>
        <p:txBody>
          <a:bodyPr/>
          <a:lstStyle/>
          <a:p>
            <a:r>
              <a:rPr lang="ru-RU" i="1" dirty="0" smtClean="0"/>
              <a:t>Путешествие в сказочный лес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373216"/>
            <a:ext cx="6400800" cy="1057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874a6882d20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60648"/>
            <a:ext cx="6336704" cy="5064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96" y="476672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Знакомство с интервалами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2"/>
              </a:clrFrom>
              <a:clrTo>
                <a:srgbClr val="FFFFF2">
                  <a:alpha val="0"/>
                </a:srgbClr>
              </a:clrTo>
            </a:clrChange>
          </a:blip>
          <a:srcRect b="39544"/>
          <a:stretch>
            <a:fillRect/>
          </a:stretch>
        </p:blipFill>
        <p:spPr>
          <a:xfrm>
            <a:off x="395536" y="371818"/>
            <a:ext cx="8568952" cy="4641358"/>
          </a:xfrm>
        </p:spPr>
      </p:pic>
      <p:pic>
        <p:nvPicPr>
          <p:cNvPr id="5" name="Рисунок 4" descr="582922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49"/>
          <a:stretch>
            <a:fillRect/>
          </a:stretch>
        </p:blipFill>
        <p:spPr>
          <a:xfrm>
            <a:off x="899592" y="1844824"/>
            <a:ext cx="1015369" cy="936104"/>
          </a:xfrm>
          <a:prstGeom prst="rect">
            <a:avLst/>
          </a:prstGeom>
        </p:spPr>
      </p:pic>
      <p:pic>
        <p:nvPicPr>
          <p:cNvPr id="7" name="Рисунок 6" descr="0_5a130_7b58a6ca_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188640"/>
            <a:ext cx="852960" cy="10401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584" y="515719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Интервал, в котором 8 ступеней, называется </a:t>
            </a:r>
            <a:r>
              <a:rPr lang="ru-RU" sz="3600" b="1" i="1" dirty="0" smtClean="0"/>
              <a:t>октава</a:t>
            </a:r>
            <a:r>
              <a:rPr lang="ru-RU" sz="3600" dirty="0" smtClean="0"/>
              <a:t> («окта» значит 8)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titul_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40568" y="188640"/>
            <a:ext cx="10297144" cy="4525963"/>
          </a:xfrm>
        </p:spPr>
      </p:pic>
      <p:sp>
        <p:nvSpPr>
          <p:cNvPr id="5" name="Овал 4"/>
          <p:cNvSpPr/>
          <p:nvPr/>
        </p:nvSpPr>
        <p:spPr>
          <a:xfrm>
            <a:off x="2987824" y="3501008"/>
            <a:ext cx="64807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139952" y="1628800"/>
            <a:ext cx="64807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292080" y="1628800"/>
            <a:ext cx="0" cy="208823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580112" y="4365104"/>
            <a:ext cx="115212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5796136" y="4077072"/>
            <a:ext cx="72008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308304" y="2132856"/>
            <a:ext cx="72008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851920" y="400506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/>
              <a:t>8</a:t>
            </a:r>
            <a:endParaRPr lang="ru-RU" sz="48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92280" y="4293096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/>
              <a:t>8</a:t>
            </a:r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DFDF1"/>
              </a:clrFrom>
              <a:clrTo>
                <a:srgbClr val="FDFDF1">
                  <a:alpha val="0"/>
                </a:srgbClr>
              </a:clrTo>
            </a:clrChange>
          </a:blip>
          <a:srcRect b="41765"/>
          <a:stretch>
            <a:fillRect/>
          </a:stretch>
        </p:blipFill>
        <p:spPr>
          <a:xfrm>
            <a:off x="323528" y="371818"/>
            <a:ext cx="8568952" cy="4713366"/>
          </a:xfrm>
        </p:spPr>
      </p:pic>
      <p:pic>
        <p:nvPicPr>
          <p:cNvPr id="5" name="Рисунок 4" descr="582922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49"/>
          <a:stretch>
            <a:fillRect/>
          </a:stretch>
        </p:blipFill>
        <p:spPr>
          <a:xfrm>
            <a:off x="539552" y="1700808"/>
            <a:ext cx="1159385" cy="1068877"/>
          </a:xfrm>
          <a:prstGeom prst="rect">
            <a:avLst/>
          </a:prstGeom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700808"/>
            <a:ext cx="792088" cy="10538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515719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Интервал, в котором 1 ступень, называется </a:t>
            </a:r>
            <a:r>
              <a:rPr lang="ru-RU" sz="2800" b="1" i="1" dirty="0" smtClean="0"/>
              <a:t>прима.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titul_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56592" y="188640"/>
            <a:ext cx="10513168" cy="4525963"/>
          </a:xfrm>
        </p:spPr>
      </p:pic>
      <p:sp>
        <p:nvSpPr>
          <p:cNvPr id="5" name="Овал 4"/>
          <p:cNvSpPr/>
          <p:nvPr/>
        </p:nvSpPr>
        <p:spPr>
          <a:xfrm>
            <a:off x="3131840" y="2924944"/>
            <a:ext cx="64807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139952" y="2924944"/>
            <a:ext cx="64807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508104" y="1628800"/>
            <a:ext cx="0" cy="21602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300192" y="3501008"/>
            <a:ext cx="64807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452320" y="3501008"/>
            <a:ext cx="64807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707904" y="3933056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1</a:t>
            </a:r>
            <a:endParaRPr lang="ru-RU" sz="4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48264" y="4005064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1</a:t>
            </a:r>
            <a:endParaRPr lang="ru-RU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titul_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99392"/>
            <a:ext cx="9937104" cy="5040560"/>
          </a:xfrm>
        </p:spPr>
      </p:pic>
      <p:sp>
        <p:nvSpPr>
          <p:cNvPr id="5" name="Овал 4"/>
          <p:cNvSpPr/>
          <p:nvPr/>
        </p:nvSpPr>
        <p:spPr>
          <a:xfrm>
            <a:off x="3059832" y="3284984"/>
            <a:ext cx="72008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211960" y="2996952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вая круглая скобка 9"/>
          <p:cNvSpPr/>
          <p:nvPr/>
        </p:nvSpPr>
        <p:spPr>
          <a:xfrm rot="4618233">
            <a:off x="3649236" y="2363574"/>
            <a:ext cx="450528" cy="1272491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758160">
            <a:off x="3491880" y="2220836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Т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72200" y="3645024"/>
            <a:ext cx="64807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668344" y="3356992"/>
            <a:ext cx="64807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Левая круглая скобка 15"/>
          <p:cNvSpPr/>
          <p:nvPr/>
        </p:nvSpPr>
        <p:spPr>
          <a:xfrm rot="4618233">
            <a:off x="6984918" y="2900926"/>
            <a:ext cx="529999" cy="1272491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 rot="20783581">
            <a:off x="6804248" y="2724892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П</a:t>
            </a:r>
            <a:endParaRPr lang="ru-RU" sz="4400" b="1" dirty="0">
              <a:solidFill>
                <a:srgbClr val="7030A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508104" y="1484784"/>
            <a:ext cx="0" cy="237626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63888" y="4005064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/>
              <a:t>б.2</a:t>
            </a:r>
            <a:endParaRPr lang="ru-RU" sz="48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983760" y="4221088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м.2</a:t>
            </a:r>
            <a:endParaRPr lang="ru-RU" sz="40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39552" y="5229200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Секунды бывают большие (б2) и малые (м2).</a:t>
            </a:r>
          </a:p>
          <a:p>
            <a:r>
              <a:rPr lang="ru-RU" sz="2800" dirty="0" smtClean="0"/>
              <a:t>В большой секунде </a:t>
            </a:r>
            <a:r>
              <a:rPr lang="ru-RU" sz="2800" b="1" i="1" dirty="0" smtClean="0"/>
              <a:t>тон</a:t>
            </a:r>
            <a:r>
              <a:rPr lang="ru-RU" sz="2800" dirty="0" smtClean="0"/>
              <a:t>, а в малой </a:t>
            </a:r>
            <a:r>
              <a:rPr lang="ru-RU" sz="2800" b="1" i="1" dirty="0" smtClean="0"/>
              <a:t>полутон</a:t>
            </a:r>
            <a:r>
              <a:rPr lang="ru-RU" sz="2800" dirty="0" smtClean="0"/>
              <a:t>. </a:t>
            </a:r>
          </a:p>
          <a:p>
            <a:r>
              <a:rPr lang="ru-RU" sz="2800" dirty="0" smtClean="0"/>
              <a:t>Малых секунд всего две: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ми-фа</a:t>
            </a:r>
            <a:r>
              <a:rPr lang="ru-RU" sz="2800" dirty="0" smtClean="0"/>
              <a:t> и </a:t>
            </a:r>
            <a:r>
              <a:rPr lang="ru-RU" sz="2800" b="1" i="1" dirty="0" smtClean="0">
                <a:solidFill>
                  <a:srgbClr val="C00000"/>
                </a:solidFill>
              </a:rPr>
              <a:t>си-до</a:t>
            </a:r>
            <a:r>
              <a:rPr lang="ru-RU" sz="2800" dirty="0" smtClean="0"/>
              <a:t>.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titul_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52536" y="-747464"/>
            <a:ext cx="9756576" cy="4525963"/>
          </a:xfrm>
        </p:spPr>
      </p:pic>
      <p:sp>
        <p:nvSpPr>
          <p:cNvPr id="5" name="Овал 4"/>
          <p:cNvSpPr/>
          <p:nvPr/>
        </p:nvSpPr>
        <p:spPr>
          <a:xfrm>
            <a:off x="2915816" y="2564904"/>
            <a:ext cx="72008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067944" y="1988840"/>
            <a:ext cx="72008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220072" y="692696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5796136" y="2060848"/>
            <a:ext cx="72008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236296" y="1484784"/>
            <a:ext cx="72008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Левая круглая скобка 13"/>
          <p:cNvSpPr/>
          <p:nvPr/>
        </p:nvSpPr>
        <p:spPr>
          <a:xfrm rot="4186675">
            <a:off x="3433211" y="1499478"/>
            <a:ext cx="450528" cy="1272491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Левая круглая скобка 14"/>
          <p:cNvSpPr/>
          <p:nvPr/>
        </p:nvSpPr>
        <p:spPr>
          <a:xfrm rot="4281664">
            <a:off x="6522323" y="810105"/>
            <a:ext cx="450528" cy="1552296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 rot="20324403">
            <a:off x="2644781" y="1223580"/>
            <a:ext cx="1483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П+Т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328544">
            <a:off x="5989844" y="764165"/>
            <a:ext cx="1308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2Т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437112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Терции бывают большие (б3) и малые (м3).</a:t>
            </a:r>
          </a:p>
          <a:p>
            <a:r>
              <a:rPr lang="ru-RU" sz="3200" dirty="0" smtClean="0"/>
              <a:t>В большой терции 2 тона, в </a:t>
            </a:r>
            <a:r>
              <a:rPr lang="ru-RU" sz="3200" smtClean="0"/>
              <a:t>малой полтора (один </a:t>
            </a:r>
            <a:r>
              <a:rPr lang="ru-RU" sz="3200" dirty="0" smtClean="0"/>
              <a:t>с половиной</a:t>
            </a:r>
            <a:r>
              <a:rPr lang="ru-RU" sz="3200" smtClean="0"/>
              <a:t>, т.е</a:t>
            </a:r>
            <a:r>
              <a:rPr lang="ru-RU" sz="3200" dirty="0" smtClean="0"/>
              <a:t>. </a:t>
            </a:r>
            <a:r>
              <a:rPr lang="ru-RU" sz="3200" dirty="0" smtClean="0"/>
              <a:t>1</a:t>
            </a:r>
            <a:r>
              <a:rPr lang="ru-RU" sz="3200" dirty="0" smtClean="0"/>
              <a:t>т и 1п).</a:t>
            </a:r>
          </a:p>
          <a:p>
            <a:r>
              <a:rPr lang="ru-RU" sz="3200" dirty="0" smtClean="0"/>
              <a:t>Больших терций всего 3: </a:t>
            </a:r>
            <a:r>
              <a:rPr lang="ru-RU" sz="3200" b="1" i="1" dirty="0" smtClean="0">
                <a:solidFill>
                  <a:srgbClr val="C00000"/>
                </a:solidFill>
              </a:rPr>
              <a:t>до-ми</a:t>
            </a:r>
            <a:r>
              <a:rPr lang="ru-RU" sz="3200" dirty="0" smtClean="0"/>
              <a:t>, </a:t>
            </a:r>
            <a:r>
              <a:rPr lang="ru-RU" sz="3200" b="1" i="1" dirty="0" smtClean="0">
                <a:solidFill>
                  <a:srgbClr val="C00000"/>
                </a:solidFill>
              </a:rPr>
              <a:t>фа-ля</a:t>
            </a:r>
            <a:r>
              <a:rPr lang="ru-RU" sz="3200" dirty="0" smtClean="0"/>
              <a:t> и </a:t>
            </a:r>
            <a:r>
              <a:rPr lang="ru-RU" sz="3200" b="1" i="1" dirty="0" smtClean="0">
                <a:solidFill>
                  <a:srgbClr val="C00000"/>
                </a:solidFill>
              </a:rPr>
              <a:t>соль-си</a:t>
            </a:r>
            <a:r>
              <a:rPr lang="ru-RU" sz="3200" dirty="0" smtClean="0"/>
              <a:t>. 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707904" y="299695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м</a:t>
            </a:r>
            <a:r>
              <a:rPr lang="ru-RU" sz="3600" b="1" i="1" dirty="0" smtClean="0"/>
              <a:t>.3</a:t>
            </a:r>
            <a:endParaRPr lang="ru-RU" sz="36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660232" y="292494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б</a:t>
            </a:r>
            <a:r>
              <a:rPr lang="ru-RU" sz="3600" b="1" i="1" dirty="0" smtClean="0"/>
              <a:t>.3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i="1" dirty="0"/>
          </a:p>
        </p:txBody>
      </p:sp>
      <p:pic>
        <p:nvPicPr>
          <p:cNvPr id="4" name="Содержимое 3" descr="3p5UGGK_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15262"/>
            <a:ext cx="8856984" cy="6642738"/>
          </a:xfrm>
        </p:spPr>
      </p:pic>
      <p:pic>
        <p:nvPicPr>
          <p:cNvPr id="5" name="Рисунок 4" descr="0_5a130_7b58a6ca_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4653136"/>
            <a:ext cx="720080" cy="878144"/>
          </a:xfrm>
          <a:prstGeom prst="rect">
            <a:avLst/>
          </a:prstGeom>
        </p:spPr>
      </p:pic>
      <p:pic>
        <p:nvPicPr>
          <p:cNvPr id="6" name="Рисунок 5" descr="96420432_ptichka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88640"/>
            <a:ext cx="1317526" cy="1317526"/>
          </a:xfrm>
          <a:prstGeom prst="rect">
            <a:avLst/>
          </a:prstGeom>
        </p:spPr>
      </p:pic>
      <p:pic>
        <p:nvPicPr>
          <p:cNvPr id="7" name="Рисунок 6" descr="77616411_large_0_5a2e7_c211b13f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1340768"/>
            <a:ext cx="519778" cy="692696"/>
          </a:xfrm>
          <a:prstGeom prst="rect">
            <a:avLst/>
          </a:prstGeom>
        </p:spPr>
      </p:pic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2492896"/>
            <a:ext cx="869159" cy="1156353"/>
          </a:xfrm>
          <a:prstGeom prst="rect">
            <a:avLst/>
          </a:prstGeom>
        </p:spPr>
      </p:pic>
      <p:pic>
        <p:nvPicPr>
          <p:cNvPr id="9" name="Рисунок 8" descr="mishi-vodyat-horovod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2320" y="5517232"/>
            <a:ext cx="954782" cy="954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1569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age007_5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484784"/>
            <a:ext cx="8964488" cy="4608512"/>
          </a:xfrm>
        </p:spPr>
      </p:pic>
      <p:pic>
        <p:nvPicPr>
          <p:cNvPr id="5" name="Рисунок 4" descr="0_5a130_7b58a6ca_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916832"/>
            <a:ext cx="1140992" cy="1391454"/>
          </a:xfrm>
          <a:prstGeom prst="rect">
            <a:avLst/>
          </a:prstGeom>
        </p:spPr>
      </p:pic>
      <p:pic>
        <p:nvPicPr>
          <p:cNvPr id="6" name="Рисунок 5" descr="77616411_large_0_5a2e7_c211b13f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404664"/>
            <a:ext cx="1134685" cy="1512168"/>
          </a:xfrm>
          <a:prstGeom prst="rect">
            <a:avLst/>
          </a:prstGeom>
        </p:spPr>
      </p:pic>
      <p:pic>
        <p:nvPicPr>
          <p:cNvPr id="7" name="Рисунок 6" descr="96420432_ptichka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203711">
            <a:off x="1310995" y="3624379"/>
            <a:ext cx="1245518" cy="12455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580526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47664" y="580526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2699792" y="580526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07904" y="580526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788024" y="580526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68144" y="580526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6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20272" y="5877272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7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244408" y="587727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8</a:t>
            </a:r>
            <a:endParaRPr lang="ru-RU" sz="3200" b="1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11560" y="2852936"/>
            <a:ext cx="1296144" cy="0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39552" y="1700808"/>
            <a:ext cx="4608512" cy="0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67544" y="260648"/>
            <a:ext cx="7776864" cy="0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71600" y="2420888"/>
            <a:ext cx="517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555776" y="1268760"/>
            <a:ext cx="229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483768" y="260648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8</a:t>
            </a:r>
            <a:endParaRPr lang="ru-RU" sz="2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rgbClr val="92D050"/>
            </a:outerShdw>
          </a:effectLst>
        </p:spPr>
        <p:txBody>
          <a:bodyPr>
            <a:normAutofit/>
          </a:bodyPr>
          <a:lstStyle/>
          <a:p>
            <a:endParaRPr lang="ru-RU" sz="4000" dirty="0" smtClean="0"/>
          </a:p>
          <a:p>
            <a:r>
              <a:rPr lang="ru-RU" sz="4000" dirty="0" smtClean="0"/>
              <a:t>Слово </a:t>
            </a:r>
            <a:r>
              <a:rPr lang="ru-RU" sz="4000" dirty="0"/>
              <a:t>«интервал» </a:t>
            </a:r>
            <a:r>
              <a:rPr lang="ru-RU" sz="4000" dirty="0" smtClean="0"/>
              <a:t>в переводе с латинского означает«расстояние</a:t>
            </a:r>
            <a:r>
              <a:rPr lang="ru-RU" sz="4000" dirty="0"/>
              <a:t>».</a:t>
            </a:r>
            <a:br>
              <a:rPr lang="ru-RU" sz="4000" dirty="0"/>
            </a:br>
            <a:endParaRPr lang="ru-RU" sz="4000" dirty="0" smtClean="0"/>
          </a:p>
          <a:p>
            <a:r>
              <a:rPr lang="ru-RU" dirty="0" smtClean="0"/>
              <a:t> </a:t>
            </a:r>
            <a:r>
              <a:rPr lang="ru-RU" sz="4000" dirty="0"/>
              <a:t>В </a:t>
            </a:r>
            <a:r>
              <a:rPr lang="ru-RU" sz="4000" dirty="0" smtClean="0"/>
              <a:t>музыке </a:t>
            </a:r>
            <a:r>
              <a:rPr lang="ru-RU" sz="4000" b="1" i="1" dirty="0" smtClean="0"/>
              <a:t>интервал </a:t>
            </a:r>
            <a:r>
              <a:rPr lang="ru-RU" sz="4000" dirty="0"/>
              <a:t>–</a:t>
            </a:r>
            <a:r>
              <a:rPr lang="ru-RU" sz="4000" dirty="0" smtClean="0"/>
              <a:t>это расстояние между двумя звуками</a:t>
            </a:r>
            <a:r>
              <a:rPr lang="ru-RU" sz="4000" dirty="0"/>
              <a:t>, </a:t>
            </a:r>
            <a:r>
              <a:rPr lang="ru-RU" sz="4000" dirty="0" smtClean="0"/>
              <a:t>взятыми последовательно (друг за другом)  или </a:t>
            </a:r>
            <a:r>
              <a:rPr lang="ru-RU" sz="4000" dirty="0"/>
              <a:t>одновременно.</a:t>
            </a:r>
            <a:br>
              <a:rPr lang="ru-RU" sz="4000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136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Расстояние между звуками измеряется </a:t>
            </a:r>
            <a:r>
              <a:rPr lang="ru-RU" sz="4800" i="1" dirty="0" smtClean="0"/>
              <a:t>количеством ступеней </a:t>
            </a:r>
            <a:r>
              <a:rPr lang="ru-RU" sz="4800" dirty="0" smtClean="0"/>
              <a:t>между ними. </a:t>
            </a:r>
          </a:p>
          <a:p>
            <a:pPr>
              <a:buNone/>
            </a:pPr>
            <a:endParaRPr lang="ru-RU" sz="4800" dirty="0" smtClean="0"/>
          </a:p>
          <a:p>
            <a:r>
              <a:rPr lang="ru-RU" sz="4800" dirty="0" smtClean="0"/>
              <a:t>От количества ступеней зависит название интервала.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EFFF1"/>
              </a:clrFrom>
              <a:clrTo>
                <a:srgbClr val="FEFFF1">
                  <a:alpha val="0"/>
                </a:srgbClr>
              </a:clrTo>
            </a:clrChange>
          </a:blip>
          <a:srcRect b="38434"/>
          <a:stretch>
            <a:fillRect/>
          </a:stretch>
        </p:blipFill>
        <p:spPr>
          <a:xfrm>
            <a:off x="395536" y="371818"/>
            <a:ext cx="8568952" cy="4569350"/>
          </a:xfrm>
        </p:spPr>
      </p:pic>
      <p:pic>
        <p:nvPicPr>
          <p:cNvPr id="5" name="Рисунок 4" descr="582922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49"/>
          <a:stretch>
            <a:fillRect/>
          </a:stretch>
        </p:blipFill>
        <p:spPr>
          <a:xfrm>
            <a:off x="899592" y="1700808"/>
            <a:ext cx="1015369" cy="936104"/>
          </a:xfrm>
          <a:prstGeom prst="rect">
            <a:avLst/>
          </a:prstGeom>
        </p:spPr>
      </p:pic>
      <p:pic>
        <p:nvPicPr>
          <p:cNvPr id="6" name="Рисунок 5" descr="mishi-vodyat-horovo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1268760"/>
            <a:ext cx="864096" cy="9361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551723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Интервал, в котором 2 ступени, называется </a:t>
            </a:r>
            <a:r>
              <a:rPr lang="ru-RU" sz="2800" b="1" i="1" dirty="0" smtClean="0"/>
              <a:t>секунда</a:t>
            </a:r>
            <a:r>
              <a:rPr lang="ru-RU" sz="2800" b="1" i="1" dirty="0" smtClean="0"/>
              <a:t>. </a:t>
            </a:r>
            <a:r>
              <a:rPr lang="ru-RU" sz="2800" dirty="0" smtClean="0"/>
              <a:t>Обозначается цифрой </a:t>
            </a:r>
            <a:r>
              <a:rPr lang="ru-RU" sz="2800" b="1" i="1" dirty="0" smtClean="0"/>
              <a:t>2.  </a:t>
            </a:r>
            <a:endParaRPr lang="ru-RU" sz="2800" dirty="0"/>
          </a:p>
        </p:txBody>
      </p:sp>
      <p:pic>
        <p:nvPicPr>
          <p:cNvPr id="8" name="Содержимое 3" descr="img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F1"/>
              </a:clrFrom>
              <a:clrTo>
                <a:srgbClr val="FEFFF1">
                  <a:alpha val="0"/>
                </a:srgbClr>
              </a:clrTo>
            </a:clrChange>
          </a:blip>
          <a:srcRect b="38434"/>
          <a:stretch>
            <a:fillRect/>
          </a:stretch>
        </p:blipFill>
        <p:spPr>
          <a:xfrm>
            <a:off x="323528" y="404664"/>
            <a:ext cx="8568952" cy="453650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pic>
        <p:nvPicPr>
          <p:cNvPr id="9" name="Рисунок 8" descr="0_5a130_7b58a6ca_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1484784"/>
            <a:ext cx="780952" cy="952380"/>
          </a:xfrm>
          <a:prstGeom prst="rect">
            <a:avLst/>
          </a:prstGeom>
        </p:spPr>
      </p:pic>
      <p:pic>
        <p:nvPicPr>
          <p:cNvPr id="10" name="Рисунок 9" descr="582922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412776"/>
            <a:ext cx="1699253" cy="1274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titul_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12576" y="188640"/>
            <a:ext cx="10441160" cy="4525963"/>
          </a:xfrm>
        </p:spPr>
      </p:pic>
      <p:sp>
        <p:nvSpPr>
          <p:cNvPr id="5" name="Овал 4"/>
          <p:cNvSpPr/>
          <p:nvPr/>
        </p:nvSpPr>
        <p:spPr>
          <a:xfrm>
            <a:off x="3059832" y="2924944"/>
            <a:ext cx="64807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283968" y="2708920"/>
            <a:ext cx="64807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63888" y="378904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2</a:t>
            </a:r>
            <a:endParaRPr lang="ru-RU" sz="40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292080" y="1628800"/>
            <a:ext cx="0" cy="21602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868144" y="2420888"/>
            <a:ext cx="64807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236296" y="2708920"/>
            <a:ext cx="64807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660232" y="378904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2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EFFF1"/>
              </a:clrFrom>
              <a:clrTo>
                <a:srgbClr val="FEFFF1">
                  <a:alpha val="0"/>
                </a:srgbClr>
              </a:clrTo>
            </a:clrChange>
          </a:blip>
          <a:srcRect b="38434"/>
          <a:stretch>
            <a:fillRect/>
          </a:stretch>
        </p:blipFill>
        <p:spPr>
          <a:xfrm>
            <a:off x="395536" y="371818"/>
            <a:ext cx="8568952" cy="4569350"/>
          </a:xfrm>
        </p:spPr>
      </p:pic>
      <p:pic>
        <p:nvPicPr>
          <p:cNvPr id="5" name="Рисунок 4" descr="582922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49"/>
          <a:stretch>
            <a:fillRect/>
          </a:stretch>
        </p:blipFill>
        <p:spPr>
          <a:xfrm>
            <a:off x="899592" y="1700808"/>
            <a:ext cx="1015369" cy="936104"/>
          </a:xfrm>
          <a:prstGeom prst="rect">
            <a:avLst/>
          </a:prstGeom>
        </p:spPr>
      </p:pic>
      <p:pic>
        <p:nvPicPr>
          <p:cNvPr id="6" name="Рисунок 5" descr="mishi-vodyat-horovo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1268760"/>
            <a:ext cx="864096" cy="9361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5517232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Интервал, в котором 3 ступени, называется </a:t>
            </a:r>
            <a:r>
              <a:rPr lang="ru-RU" sz="2800" b="1" i="1" dirty="0" smtClean="0"/>
              <a:t>терция. </a:t>
            </a:r>
            <a:endParaRPr lang="ru-RU" sz="2800" dirty="0"/>
          </a:p>
        </p:txBody>
      </p:sp>
      <p:pic>
        <p:nvPicPr>
          <p:cNvPr id="8" name="Содержимое 3" descr="img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F1"/>
              </a:clrFrom>
              <a:clrTo>
                <a:srgbClr val="FEFFF1">
                  <a:alpha val="0"/>
                </a:srgbClr>
              </a:clrTo>
            </a:clrChange>
          </a:blip>
          <a:srcRect b="38434"/>
          <a:stretch>
            <a:fillRect/>
          </a:stretch>
        </p:blipFill>
        <p:spPr>
          <a:xfrm>
            <a:off x="-1" y="0"/>
            <a:ext cx="9144001" cy="48759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pic>
        <p:nvPicPr>
          <p:cNvPr id="9" name="Рисунок 8" descr="582922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196752"/>
            <a:ext cx="1699253" cy="1274440"/>
          </a:xfrm>
          <a:prstGeom prst="rect">
            <a:avLst/>
          </a:prstGeom>
        </p:spPr>
      </p:pic>
      <p:pic>
        <p:nvPicPr>
          <p:cNvPr id="10" name="Рисунок 9" descr="mishi-vodyat-horovo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1196752"/>
            <a:ext cx="810766" cy="810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titul_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56592" y="188640"/>
            <a:ext cx="10441160" cy="4525963"/>
          </a:xfrm>
        </p:spPr>
      </p:pic>
      <p:sp>
        <p:nvSpPr>
          <p:cNvPr id="5" name="Овал 4"/>
          <p:cNvSpPr/>
          <p:nvPr/>
        </p:nvSpPr>
        <p:spPr>
          <a:xfrm>
            <a:off x="2771800" y="3429000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211960" y="2924944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580112" y="1628800"/>
            <a:ext cx="0" cy="208823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5724128" y="3212976"/>
            <a:ext cx="72008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524328" y="2708920"/>
            <a:ext cx="72008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635896" y="3789040"/>
            <a:ext cx="576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/>
              <a:t>3</a:t>
            </a:r>
            <a:endParaRPr lang="ru-RU" sz="6600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48264" y="3789040"/>
            <a:ext cx="5357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/>
              <a:t>3</a:t>
            </a:r>
            <a:endParaRPr lang="ru-RU" sz="6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181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Путешествие в сказочный лес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</dc:creator>
  <cp:lastModifiedBy>www</cp:lastModifiedBy>
  <cp:revision>21</cp:revision>
  <dcterms:created xsi:type="dcterms:W3CDTF">2016-09-23T19:03:39Z</dcterms:created>
  <dcterms:modified xsi:type="dcterms:W3CDTF">2016-11-02T15:57:17Z</dcterms:modified>
</cp:coreProperties>
</file>